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indsay McMillan" initials="LM" lastIdx="0" clrIdx="0">
    <p:extLst>
      <p:ext uri="{19B8F6BF-5375-455C-9EA6-DF929625EA0E}">
        <p15:presenceInfo xmlns:p15="http://schemas.microsoft.com/office/powerpoint/2012/main" userId="198c44805e1bfa7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9120"/>
    <a:srgbClr val="3569B2"/>
    <a:srgbClr val="61855A"/>
    <a:srgbClr val="557699"/>
    <a:srgbClr val="8599AB"/>
    <a:srgbClr val="E3EBE1"/>
    <a:srgbClr val="000000"/>
    <a:srgbClr val="C9D8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000" autoAdjust="0"/>
    <p:restoredTop sz="94660"/>
  </p:normalViewPr>
  <p:slideViewPr>
    <p:cSldViewPr snapToGrid="0">
      <p:cViewPr varScale="1">
        <p:scale>
          <a:sx n="76" d="100"/>
          <a:sy n="76" d="100"/>
        </p:scale>
        <p:origin x="2934" y="102"/>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B29B656-1063-4CFD-8C1C-D4E2DC42910C}" type="datetimeFigureOut">
              <a:rPr lang="en-US" smtClean="0"/>
              <a:pPr/>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F9ECAD-F05F-48DD-8B99-80FC2AC716AD}" type="slidenum">
              <a:rPr lang="en-US" smtClean="0"/>
              <a:pPr/>
              <a:t>‹#›</a:t>
            </a:fld>
            <a:endParaRPr lang="en-US"/>
          </a:p>
        </p:txBody>
      </p:sp>
    </p:spTree>
    <p:extLst>
      <p:ext uri="{BB962C8B-B14F-4D97-AF65-F5344CB8AC3E}">
        <p14:creationId xmlns:p14="http://schemas.microsoft.com/office/powerpoint/2010/main" val="3634221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29B656-1063-4CFD-8C1C-D4E2DC42910C}" type="datetimeFigureOut">
              <a:rPr lang="en-US" smtClean="0"/>
              <a:pPr/>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F9ECAD-F05F-48DD-8B99-80FC2AC716AD}" type="slidenum">
              <a:rPr lang="en-US" smtClean="0"/>
              <a:pPr/>
              <a:t>‹#›</a:t>
            </a:fld>
            <a:endParaRPr lang="en-US"/>
          </a:p>
        </p:txBody>
      </p:sp>
    </p:spTree>
    <p:extLst>
      <p:ext uri="{BB962C8B-B14F-4D97-AF65-F5344CB8AC3E}">
        <p14:creationId xmlns:p14="http://schemas.microsoft.com/office/powerpoint/2010/main" val="19767551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29B656-1063-4CFD-8C1C-D4E2DC42910C}" type="datetimeFigureOut">
              <a:rPr lang="en-US" smtClean="0"/>
              <a:pPr/>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F9ECAD-F05F-48DD-8B99-80FC2AC716AD}" type="slidenum">
              <a:rPr lang="en-US" smtClean="0"/>
              <a:pPr/>
              <a:t>‹#›</a:t>
            </a:fld>
            <a:endParaRPr lang="en-US"/>
          </a:p>
        </p:txBody>
      </p:sp>
    </p:spTree>
    <p:extLst>
      <p:ext uri="{BB962C8B-B14F-4D97-AF65-F5344CB8AC3E}">
        <p14:creationId xmlns:p14="http://schemas.microsoft.com/office/powerpoint/2010/main" val="38100727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29B656-1063-4CFD-8C1C-D4E2DC42910C}" type="datetimeFigureOut">
              <a:rPr lang="en-US" smtClean="0"/>
              <a:pPr/>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F9ECAD-F05F-48DD-8B99-80FC2AC716AD}" type="slidenum">
              <a:rPr lang="en-US" smtClean="0"/>
              <a:pPr/>
              <a:t>‹#›</a:t>
            </a:fld>
            <a:endParaRPr lang="en-US"/>
          </a:p>
        </p:txBody>
      </p:sp>
    </p:spTree>
    <p:extLst>
      <p:ext uri="{BB962C8B-B14F-4D97-AF65-F5344CB8AC3E}">
        <p14:creationId xmlns:p14="http://schemas.microsoft.com/office/powerpoint/2010/main" val="268555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B29B656-1063-4CFD-8C1C-D4E2DC42910C}" type="datetimeFigureOut">
              <a:rPr lang="en-US" smtClean="0"/>
              <a:pPr/>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F9ECAD-F05F-48DD-8B99-80FC2AC716AD}" type="slidenum">
              <a:rPr lang="en-US" smtClean="0"/>
              <a:pPr/>
              <a:t>‹#›</a:t>
            </a:fld>
            <a:endParaRPr lang="en-US"/>
          </a:p>
        </p:txBody>
      </p:sp>
    </p:spTree>
    <p:extLst>
      <p:ext uri="{BB962C8B-B14F-4D97-AF65-F5344CB8AC3E}">
        <p14:creationId xmlns:p14="http://schemas.microsoft.com/office/powerpoint/2010/main" val="42455209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B29B656-1063-4CFD-8C1C-D4E2DC42910C}" type="datetimeFigureOut">
              <a:rPr lang="en-US" smtClean="0"/>
              <a:pPr/>
              <a:t>1/23/2020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F9ECAD-F05F-48DD-8B99-80FC2AC716AD}" type="slidenum">
              <a:rPr lang="en-US" smtClean="0"/>
              <a:pPr/>
              <a:t>‹#›</a:t>
            </a:fld>
            <a:endParaRPr lang="en-US"/>
          </a:p>
        </p:txBody>
      </p:sp>
    </p:spTree>
    <p:extLst>
      <p:ext uri="{BB962C8B-B14F-4D97-AF65-F5344CB8AC3E}">
        <p14:creationId xmlns:p14="http://schemas.microsoft.com/office/powerpoint/2010/main" val="314906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B29B656-1063-4CFD-8C1C-D4E2DC42910C}" type="datetimeFigureOut">
              <a:rPr lang="en-US" smtClean="0"/>
              <a:pPr/>
              <a:t>1/23/2020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7F9ECAD-F05F-48DD-8B99-80FC2AC716AD}" type="slidenum">
              <a:rPr lang="en-US" smtClean="0"/>
              <a:pPr/>
              <a:t>‹#›</a:t>
            </a:fld>
            <a:endParaRPr lang="en-US"/>
          </a:p>
        </p:txBody>
      </p:sp>
    </p:spTree>
    <p:extLst>
      <p:ext uri="{BB962C8B-B14F-4D97-AF65-F5344CB8AC3E}">
        <p14:creationId xmlns:p14="http://schemas.microsoft.com/office/powerpoint/2010/main" val="19165108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B29B656-1063-4CFD-8C1C-D4E2DC42910C}" type="datetimeFigureOut">
              <a:rPr lang="en-US" smtClean="0"/>
              <a:pPr/>
              <a:t>1/23/2020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7F9ECAD-F05F-48DD-8B99-80FC2AC716AD}" type="slidenum">
              <a:rPr lang="en-US" smtClean="0"/>
              <a:pPr/>
              <a:t>‹#›</a:t>
            </a:fld>
            <a:endParaRPr lang="en-US"/>
          </a:p>
        </p:txBody>
      </p:sp>
    </p:spTree>
    <p:extLst>
      <p:ext uri="{BB962C8B-B14F-4D97-AF65-F5344CB8AC3E}">
        <p14:creationId xmlns:p14="http://schemas.microsoft.com/office/powerpoint/2010/main" val="22722182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29B656-1063-4CFD-8C1C-D4E2DC42910C}" type="datetimeFigureOut">
              <a:rPr lang="en-US" smtClean="0"/>
              <a:pPr/>
              <a:t>1/23/2020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7F9ECAD-F05F-48DD-8B99-80FC2AC716AD}" type="slidenum">
              <a:rPr lang="en-US" smtClean="0"/>
              <a:pPr/>
              <a:t>‹#›</a:t>
            </a:fld>
            <a:endParaRPr lang="en-US"/>
          </a:p>
        </p:txBody>
      </p:sp>
    </p:spTree>
    <p:extLst>
      <p:ext uri="{BB962C8B-B14F-4D97-AF65-F5344CB8AC3E}">
        <p14:creationId xmlns:p14="http://schemas.microsoft.com/office/powerpoint/2010/main" val="2240630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3B29B656-1063-4CFD-8C1C-D4E2DC42910C}" type="datetimeFigureOut">
              <a:rPr lang="en-US" smtClean="0"/>
              <a:pPr/>
              <a:t>1/23/2020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F9ECAD-F05F-48DD-8B99-80FC2AC716AD}" type="slidenum">
              <a:rPr lang="en-US" smtClean="0"/>
              <a:pPr/>
              <a:t>‹#›</a:t>
            </a:fld>
            <a:endParaRPr lang="en-US"/>
          </a:p>
        </p:txBody>
      </p:sp>
    </p:spTree>
    <p:extLst>
      <p:ext uri="{BB962C8B-B14F-4D97-AF65-F5344CB8AC3E}">
        <p14:creationId xmlns:p14="http://schemas.microsoft.com/office/powerpoint/2010/main" val="42599345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3B29B656-1063-4CFD-8C1C-D4E2DC42910C}" type="datetimeFigureOut">
              <a:rPr lang="en-US" smtClean="0"/>
              <a:pPr/>
              <a:t>1/23/2020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F9ECAD-F05F-48DD-8B99-80FC2AC716AD}" type="slidenum">
              <a:rPr lang="en-US" smtClean="0"/>
              <a:pPr/>
              <a:t>‹#›</a:t>
            </a:fld>
            <a:endParaRPr lang="en-US"/>
          </a:p>
        </p:txBody>
      </p:sp>
    </p:spTree>
    <p:extLst>
      <p:ext uri="{BB962C8B-B14F-4D97-AF65-F5344CB8AC3E}">
        <p14:creationId xmlns:p14="http://schemas.microsoft.com/office/powerpoint/2010/main" val="17247021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3B29B656-1063-4CFD-8C1C-D4E2DC42910C}" type="datetimeFigureOut">
              <a:rPr lang="en-US" smtClean="0"/>
              <a:pPr/>
              <a:t>1/23/2020</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97F9ECAD-F05F-48DD-8B99-80FC2AC716AD}" type="slidenum">
              <a:rPr lang="en-US" smtClean="0"/>
              <a:pPr/>
              <a:t>‹#›</a:t>
            </a:fld>
            <a:endParaRPr lang="en-US"/>
          </a:p>
        </p:txBody>
      </p:sp>
    </p:spTree>
    <p:extLst>
      <p:ext uri="{BB962C8B-B14F-4D97-AF65-F5344CB8AC3E}">
        <p14:creationId xmlns:p14="http://schemas.microsoft.com/office/powerpoint/2010/main" val="28131433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p:cNvGrpSpPr/>
          <p:nvPr/>
        </p:nvGrpSpPr>
        <p:grpSpPr>
          <a:xfrm>
            <a:off x="4996408" y="4190999"/>
            <a:ext cx="2593112" cy="4046761"/>
            <a:chOff x="5429797" y="3229129"/>
            <a:chExt cx="2323390" cy="4609365"/>
          </a:xfrm>
        </p:grpSpPr>
        <p:sp>
          <p:nvSpPr>
            <p:cNvPr id="8" name="Text Box 3"/>
            <p:cNvSpPr txBox="1">
              <a:spLocks noChangeArrowheads="1"/>
            </p:cNvSpPr>
            <p:nvPr/>
          </p:nvSpPr>
          <p:spPr bwMode="auto">
            <a:xfrm>
              <a:off x="5429798" y="3871271"/>
              <a:ext cx="2323389" cy="3967223"/>
            </a:xfrm>
            <a:prstGeom prst="rect">
              <a:avLst/>
            </a:prstGeom>
            <a:solidFill>
              <a:srgbClr val="FFFFFF"/>
            </a:solidFill>
            <a:ln w="9525">
              <a:solidFill>
                <a:schemeClr val="accent6"/>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pPr>
              <a:r>
                <a:rPr kumimoji="0" lang="en-US" sz="1600" b="1" i="0" u="none" strike="noStrike" cap="none" normalizeH="0" baseline="0" dirty="0">
                  <a:ln>
                    <a:noFill/>
                  </a:ln>
                  <a:solidFill>
                    <a:schemeClr val="accent6"/>
                  </a:solidFill>
                  <a:effectLst/>
                  <a:latin typeface="Segoe UI" panose="020B0502040204020203" pitchFamily="34" charset="0"/>
                  <a:cs typeface="Segoe UI" panose="020B0502040204020203" pitchFamily="34" charset="0"/>
                </a:rPr>
                <a:t>WHEN: </a:t>
              </a:r>
              <a:br>
                <a:rPr kumimoji="0" lang="en-US" sz="1400" b="0" i="0" u="none" strike="noStrike" cap="none" normalizeH="0" baseline="0" dirty="0">
                  <a:ln>
                    <a:noFill/>
                  </a:ln>
                  <a:solidFill>
                    <a:schemeClr val="tx1"/>
                  </a:solidFill>
                  <a:effectLst/>
                  <a:latin typeface="Segoe UI" panose="020B0502040204020203" pitchFamily="34" charset="0"/>
                  <a:cs typeface="Segoe UI" panose="020B0502040204020203" pitchFamily="34" charset="0"/>
                </a:rPr>
              </a:br>
              <a:r>
                <a:rPr kumimoji="0" lang="en-US" sz="1400" b="0" i="0" u="none" strike="noStrike" cap="none" normalizeH="0" baseline="0" dirty="0">
                  <a:ln>
                    <a:noFill/>
                  </a:ln>
                  <a:solidFill>
                    <a:schemeClr val="tx1"/>
                  </a:solidFill>
                  <a:effectLst/>
                  <a:latin typeface="Segoe UI" panose="020B0502040204020203" pitchFamily="34" charset="0"/>
                  <a:cs typeface="Segoe UI" panose="020B0502040204020203" pitchFamily="34" charset="0"/>
                </a:rPr>
                <a:t>Tuesday, February</a:t>
              </a:r>
              <a:r>
                <a:rPr kumimoji="0" lang="en-US" sz="1400" b="0" i="0" u="none" strike="noStrike" cap="none" normalizeH="0" dirty="0">
                  <a:ln>
                    <a:noFill/>
                  </a:ln>
                  <a:solidFill>
                    <a:schemeClr val="tx1"/>
                  </a:solidFill>
                  <a:effectLst/>
                  <a:latin typeface="Segoe UI" panose="020B0502040204020203" pitchFamily="34" charset="0"/>
                  <a:cs typeface="Segoe UI" panose="020B0502040204020203" pitchFamily="34" charset="0"/>
                </a:rPr>
                <a:t> 11</a:t>
              </a:r>
              <a:r>
                <a:rPr lang="en-US" sz="1400" baseline="30000" dirty="0">
                  <a:latin typeface="Segoe UI" panose="020B0502040204020203" pitchFamily="34" charset="0"/>
                  <a:cs typeface="Segoe UI" panose="020B0502040204020203" pitchFamily="34" charset="0"/>
                </a:rPr>
                <a:t>th</a:t>
              </a:r>
              <a:r>
                <a:rPr kumimoji="0" lang="en-US" sz="1400" b="0" i="0" u="none" strike="noStrike" cap="none" normalizeH="0" baseline="0" dirty="0">
                  <a:ln>
                    <a:noFill/>
                  </a:ln>
                  <a:solidFill>
                    <a:schemeClr val="tx1"/>
                  </a:solidFill>
                  <a:effectLst/>
                  <a:latin typeface="Segoe UI" panose="020B0502040204020203" pitchFamily="34" charset="0"/>
                  <a:cs typeface="Segoe UI" panose="020B0502040204020203" pitchFamily="34" charset="0"/>
                </a:rPr>
                <a:t> 2020</a:t>
              </a:r>
              <a:br>
                <a:rPr kumimoji="0" lang="en-US" sz="1400" b="0" i="0" u="none" strike="noStrike" cap="none" normalizeH="0" baseline="0" dirty="0">
                  <a:ln>
                    <a:noFill/>
                  </a:ln>
                  <a:solidFill>
                    <a:schemeClr val="tx1"/>
                  </a:solidFill>
                  <a:effectLst/>
                  <a:latin typeface="Segoe UI" panose="020B0502040204020203" pitchFamily="34" charset="0"/>
                  <a:cs typeface="Segoe UI" panose="020B0502040204020203" pitchFamily="34" charset="0"/>
                </a:rPr>
              </a:br>
              <a:r>
                <a:rPr lang="en-US" sz="1400" dirty="0">
                  <a:latin typeface="Segoe UI" panose="020B0502040204020203" pitchFamily="34" charset="0"/>
                  <a:cs typeface="Segoe UI" panose="020B0502040204020203" pitchFamily="34" charset="0"/>
                </a:rPr>
                <a:t>12:00-3:00</a:t>
              </a:r>
              <a:r>
                <a:rPr kumimoji="0" lang="en-US" sz="1400" b="0" i="0" u="none" strike="noStrike" cap="none" normalizeH="0" baseline="0" dirty="0">
                  <a:ln>
                    <a:noFill/>
                  </a:ln>
                  <a:solidFill>
                    <a:schemeClr val="tx1"/>
                  </a:solidFill>
                  <a:effectLst/>
                  <a:latin typeface="Segoe UI" panose="020B0502040204020203" pitchFamily="34" charset="0"/>
                  <a:cs typeface="Segoe UI" panose="020B0502040204020203" pitchFamily="34" charset="0"/>
                </a:rPr>
                <a:t> PM </a:t>
              </a:r>
              <a:r>
                <a:rPr kumimoji="0" lang="en-US" sz="1600" b="0" i="0" u="none" strike="noStrike" cap="none" normalizeH="0" baseline="0" dirty="0">
                  <a:ln>
                    <a:noFill/>
                  </a:ln>
                  <a:solidFill>
                    <a:schemeClr val="tx1"/>
                  </a:solidFill>
                  <a:effectLst/>
                  <a:latin typeface="Segoe UI" panose="020B0502040204020203" pitchFamily="34" charset="0"/>
                  <a:cs typeface="Segoe UI" panose="020B0502040204020203" pitchFamily="34" charset="0"/>
                </a:rPr>
                <a:t>- </a:t>
              </a:r>
              <a:r>
                <a:rPr lang="en-US" b="1" dirty="0">
                  <a:solidFill>
                    <a:schemeClr val="accent6"/>
                  </a:solidFill>
                  <a:latin typeface="Segoe UI" panose="020B0502040204020203" pitchFamily="34" charset="0"/>
                  <a:cs typeface="Segoe UI" panose="020B0502040204020203" pitchFamily="34" charset="0"/>
                </a:rPr>
                <a:t>Lunch will be provided! </a:t>
              </a:r>
            </a:p>
            <a:p>
              <a:pPr marL="0" marR="0" lvl="0" indent="0" algn="l" defTabSz="914400" rtl="0" eaLnBrk="1" fontAlgn="base" latinLnBrk="0" hangingPunct="1">
                <a:spcBef>
                  <a:spcPct val="0"/>
                </a:spcBef>
                <a:buClrTx/>
                <a:buSzTx/>
                <a:buFontTx/>
                <a:buNone/>
                <a:tabLst/>
              </a:pPr>
              <a:endParaRPr kumimoji="0" lang="en-US" sz="1200" b="0" i="0" u="none" strike="noStrike" cap="none" normalizeH="0" baseline="0" dirty="0">
                <a:ln>
                  <a:noFill/>
                </a:ln>
                <a:solidFill>
                  <a:schemeClr val="tx1"/>
                </a:solidFill>
                <a:effectLst/>
                <a:latin typeface="Segoe UI" panose="020B0502040204020203" pitchFamily="34" charset="0"/>
                <a:cs typeface="Segoe UI" panose="020B0502040204020203" pitchFamily="34" charset="0"/>
              </a:endParaRPr>
            </a:p>
            <a:p>
              <a:pPr fontAlgn="base">
                <a:spcBef>
                  <a:spcPct val="0"/>
                </a:spcBef>
              </a:pPr>
              <a:r>
                <a:rPr lang="en-US" sz="1600" b="1" dirty="0">
                  <a:solidFill>
                    <a:schemeClr val="accent6"/>
                  </a:solidFill>
                  <a:latin typeface="Segoe UI" panose="020B0502040204020203" pitchFamily="34" charset="0"/>
                  <a:cs typeface="Segoe UI" panose="020B0502040204020203" pitchFamily="34" charset="0"/>
                </a:rPr>
                <a:t>WHERE:</a:t>
              </a:r>
            </a:p>
            <a:p>
              <a:pPr fontAlgn="base">
                <a:spcBef>
                  <a:spcPct val="0"/>
                </a:spcBef>
              </a:pPr>
              <a:r>
                <a:rPr lang="en-US" sz="1400" dirty="0">
                  <a:latin typeface="Segoe UI" panose="020B0502040204020203" pitchFamily="34" charset="0"/>
                  <a:cs typeface="Segoe UI" panose="020B0502040204020203" pitchFamily="34" charset="0"/>
                </a:rPr>
                <a:t>Canandaigua Public Works Department </a:t>
              </a:r>
            </a:p>
            <a:p>
              <a:pPr fontAlgn="base">
                <a:spcBef>
                  <a:spcPct val="0"/>
                </a:spcBef>
              </a:pPr>
              <a:r>
                <a:rPr lang="en-US" sz="1400" dirty="0">
                  <a:latin typeface="Segoe UI" panose="020B0502040204020203" pitchFamily="34" charset="0"/>
                  <a:cs typeface="Segoe UI" panose="020B0502040204020203" pitchFamily="34" charset="0"/>
                </a:rPr>
                <a:t>205 </a:t>
              </a:r>
              <a:r>
                <a:rPr lang="en-US" sz="1400" dirty="0" err="1">
                  <a:latin typeface="Segoe UI" panose="020B0502040204020203" pitchFamily="34" charset="0"/>
                  <a:cs typeface="Segoe UI" panose="020B0502040204020203" pitchFamily="34" charset="0"/>
                </a:rPr>
                <a:t>Saltonstall</a:t>
              </a:r>
              <a:r>
                <a:rPr lang="en-US" sz="1400" dirty="0">
                  <a:latin typeface="Segoe UI" panose="020B0502040204020203" pitchFamily="34" charset="0"/>
                  <a:cs typeface="Segoe UI" panose="020B0502040204020203" pitchFamily="34" charset="0"/>
                </a:rPr>
                <a:t> Street</a:t>
              </a:r>
              <a:br>
                <a:rPr lang="en-US" sz="1400" dirty="0">
                  <a:latin typeface="Segoe UI" panose="020B0502040204020203" pitchFamily="34" charset="0"/>
                  <a:cs typeface="Segoe UI" panose="020B0502040204020203" pitchFamily="34" charset="0"/>
                </a:rPr>
              </a:br>
              <a:r>
                <a:rPr lang="en-US" sz="1400" dirty="0">
                  <a:latin typeface="Segoe UI" panose="020B0502040204020203" pitchFamily="34" charset="0"/>
                  <a:cs typeface="Segoe UI" panose="020B0502040204020203" pitchFamily="34" charset="0"/>
                </a:rPr>
                <a:t>Canandaigua, NY 14424 </a:t>
              </a:r>
              <a:endParaRPr kumimoji="0" lang="en-US" sz="1400" b="0" i="0" u="none" strike="noStrike" cap="none" normalizeH="0" baseline="0" dirty="0">
                <a:ln>
                  <a:noFill/>
                </a:ln>
                <a:solidFill>
                  <a:schemeClr val="tx1"/>
                </a:solidFill>
                <a:effectLst/>
                <a:latin typeface="Segoe UI" panose="020B0502040204020203" pitchFamily="34" charset="0"/>
                <a:cs typeface="Segoe UI" panose="020B0502040204020203" pitchFamily="34" charset="0"/>
              </a:endParaRPr>
            </a:p>
            <a:p>
              <a:pPr fontAlgn="base">
                <a:spcBef>
                  <a:spcPct val="0"/>
                </a:spcBef>
              </a:pPr>
              <a:endParaRPr lang="en-US" sz="1600" b="1" dirty="0">
                <a:solidFill>
                  <a:srgbClr val="61855A"/>
                </a:solidFill>
                <a:latin typeface="Segoe UI" panose="020B0502040204020203" pitchFamily="34" charset="0"/>
                <a:cs typeface="Segoe UI" panose="020B0502040204020203" pitchFamily="34" charset="0"/>
              </a:endParaRPr>
            </a:p>
            <a:p>
              <a:pPr fontAlgn="base">
                <a:spcBef>
                  <a:spcPct val="0"/>
                </a:spcBef>
              </a:pPr>
              <a:endParaRPr lang="en-US" sz="1600" b="1" dirty="0">
                <a:solidFill>
                  <a:srgbClr val="61855A"/>
                </a:solidFill>
                <a:latin typeface="Segoe UI" panose="020B0502040204020203" pitchFamily="34" charset="0"/>
                <a:cs typeface="Segoe UI" panose="020B0502040204020203" pitchFamily="34" charset="0"/>
              </a:endParaRPr>
            </a:p>
            <a:p>
              <a:pPr fontAlgn="base">
                <a:spcBef>
                  <a:spcPct val="0"/>
                </a:spcBef>
              </a:pPr>
              <a:r>
                <a:rPr lang="en-US" sz="1600" b="1" dirty="0">
                  <a:solidFill>
                    <a:schemeClr val="accent6"/>
                  </a:solidFill>
                  <a:latin typeface="Segoe UI" panose="020B0502040204020203" pitchFamily="34" charset="0"/>
                  <a:cs typeface="Segoe UI" panose="020B0502040204020203" pitchFamily="34" charset="0"/>
                </a:rPr>
                <a:t>Please R.S.V.P. by February 4th to </a:t>
              </a:r>
              <a:r>
                <a:rPr lang="en-US" sz="1200" b="1" dirty="0">
                  <a:solidFill>
                    <a:schemeClr val="accent6"/>
                  </a:solidFill>
                  <a:latin typeface="Segoe UI" panose="020B0502040204020203" pitchFamily="34" charset="0"/>
                  <a:cs typeface="Segoe UI" panose="020B0502040204020203" pitchFamily="34" charset="0"/>
                </a:rPr>
                <a:t>info@canandaigualakeassoc.org</a:t>
              </a:r>
            </a:p>
            <a:p>
              <a:pPr fontAlgn="base">
                <a:spcBef>
                  <a:spcPct val="0"/>
                </a:spcBef>
              </a:pPr>
              <a:endParaRPr lang="en-US" sz="1600" b="1" dirty="0">
                <a:solidFill>
                  <a:schemeClr val="accent6"/>
                </a:solidFill>
                <a:latin typeface="Segoe UI" panose="020B0502040204020203" pitchFamily="34" charset="0"/>
                <a:cs typeface="Segoe UI" panose="020B0502040204020203" pitchFamily="34" charset="0"/>
              </a:endParaRPr>
            </a:p>
          </p:txBody>
        </p:sp>
        <p:sp>
          <p:nvSpPr>
            <p:cNvPr id="9" name="Rectangle 8"/>
            <p:cNvSpPr/>
            <p:nvPr/>
          </p:nvSpPr>
          <p:spPr>
            <a:xfrm>
              <a:off x="5429797" y="3229129"/>
              <a:ext cx="2323389" cy="564796"/>
            </a:xfrm>
            <a:prstGeom prst="rect">
              <a:avLst/>
            </a:prstGeom>
            <a:solidFill>
              <a:schemeClr val="accent6"/>
            </a:solidFill>
            <a:ln>
              <a:solidFill>
                <a:schemeClr val="accent6"/>
              </a:solidFill>
            </a:ln>
          </p:spPr>
          <p:txBody>
            <a:bodyPr wrap="square">
              <a:spAutoFit/>
            </a:bodyPr>
            <a:lstStyle/>
            <a:p>
              <a:pPr lvl="0" fontAlgn="base">
                <a:lnSpc>
                  <a:spcPts val="3500"/>
                </a:lnSpc>
                <a:spcBef>
                  <a:spcPct val="0"/>
                </a:spcBef>
              </a:pPr>
              <a:r>
                <a:rPr lang="en-US" sz="2800" b="1" dirty="0">
                  <a:solidFill>
                    <a:schemeClr val="bg1"/>
                  </a:solidFill>
                  <a:latin typeface="Segoe UI" panose="020B0502040204020203" pitchFamily="34" charset="0"/>
                  <a:cs typeface="Segoe UI" panose="020B0502040204020203" pitchFamily="34" charset="0"/>
                </a:rPr>
                <a:t>Event Details</a:t>
              </a:r>
            </a:p>
          </p:txBody>
        </p:sp>
      </p:grpSp>
      <p:grpSp>
        <p:nvGrpSpPr>
          <p:cNvPr id="21" name="Group 20"/>
          <p:cNvGrpSpPr/>
          <p:nvPr/>
        </p:nvGrpSpPr>
        <p:grpSpPr>
          <a:xfrm>
            <a:off x="4895839" y="8449762"/>
            <a:ext cx="2661921" cy="1665644"/>
            <a:chOff x="4511340" y="7946634"/>
            <a:chExt cx="2346660" cy="1197366"/>
          </a:xfrm>
        </p:grpSpPr>
        <p:sp>
          <p:nvSpPr>
            <p:cNvPr id="22" name="Rectangle 21"/>
            <p:cNvSpPr/>
            <p:nvPr/>
          </p:nvSpPr>
          <p:spPr>
            <a:xfrm>
              <a:off x="4572000" y="8534400"/>
              <a:ext cx="2286000" cy="609600"/>
            </a:xfrm>
            <a:prstGeom prst="rect">
              <a:avLst/>
            </a:prstGeom>
            <a:no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7" name="Rectangle 26"/>
            <p:cNvSpPr/>
            <p:nvPr/>
          </p:nvSpPr>
          <p:spPr>
            <a:xfrm>
              <a:off x="4511340" y="7946634"/>
              <a:ext cx="2346659" cy="1044967"/>
            </a:xfrm>
            <a:prstGeom prst="rect">
              <a:avLst/>
            </a:prstGeom>
            <a:ln>
              <a:solidFill>
                <a:srgbClr val="3569B2"/>
              </a:solidFill>
            </a:ln>
          </p:spPr>
          <p:txBody>
            <a:bodyPr wrap="square">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a:ln>
                    <a:noFill/>
                  </a:ln>
                  <a:solidFill>
                    <a:prstClr val="black"/>
                  </a:solidFill>
                  <a:effectLst/>
                  <a:uLnTx/>
                  <a:uFillTx/>
                  <a:latin typeface="Segoe UI Light" panose="020B0502040204020203" pitchFamily="34" charset="0"/>
                  <a:cs typeface="Segoe UI Light" panose="020B0502040204020203" pitchFamily="34" charset="0"/>
                </a:rPr>
                <a:t>Learn more about CLWA </a:t>
              </a:r>
              <a:br>
                <a:rPr kumimoji="0" lang="en-US" sz="1100" b="0" i="0" u="none" strike="noStrike" kern="0" cap="none" spc="0" normalizeH="0" baseline="0" noProof="0" dirty="0">
                  <a:ln>
                    <a:noFill/>
                  </a:ln>
                  <a:solidFill>
                    <a:prstClr val="black"/>
                  </a:solidFill>
                  <a:effectLst/>
                  <a:uLnTx/>
                  <a:uFillTx/>
                  <a:latin typeface="Segoe UI Light" panose="020B0502040204020203" pitchFamily="34" charset="0"/>
                  <a:cs typeface="Segoe UI Light" panose="020B0502040204020203" pitchFamily="34" charset="0"/>
                </a:rPr>
              </a:br>
              <a:r>
                <a:rPr kumimoji="0" lang="en-US" sz="1400" i="0" u="none" strike="noStrike" kern="0" cap="none" spc="0" normalizeH="0" baseline="0" noProof="0" dirty="0">
                  <a:ln>
                    <a:noFill/>
                  </a:ln>
                  <a:effectLst/>
                  <a:uLnTx/>
                  <a:uFillTx/>
                  <a:latin typeface="Segoe UI Light" panose="020B0502040204020203" pitchFamily="34" charset="0"/>
                  <a:cs typeface="Segoe UI Light" panose="020B0502040204020203" pitchFamily="34" charset="0"/>
                </a:rPr>
                <a:t>www.canandaigualakeassoc.org</a:t>
              </a:r>
            </a:p>
          </p:txBody>
        </p:sp>
      </p:grpSp>
      <p:pic>
        <p:nvPicPr>
          <p:cNvPr id="28" name="Picture 27" descr="facebook_logo.png"/>
          <p:cNvPicPr>
            <a:picLocks noChangeAspect="1"/>
          </p:cNvPicPr>
          <p:nvPr/>
        </p:nvPicPr>
        <p:blipFill>
          <a:blip r:embed="rId2" cstate="print"/>
          <a:srcRect l="6040" t="18182" r="3356" b="18182"/>
          <a:stretch>
            <a:fillRect/>
          </a:stretch>
        </p:blipFill>
        <p:spPr>
          <a:xfrm>
            <a:off x="4895840" y="9108254"/>
            <a:ext cx="2574721" cy="600768"/>
          </a:xfrm>
          <a:prstGeom prst="rect">
            <a:avLst/>
          </a:prstGeom>
        </p:spPr>
      </p:pic>
      <p:sp>
        <p:nvSpPr>
          <p:cNvPr id="30" name="TextBox 29"/>
          <p:cNvSpPr txBox="1"/>
          <p:nvPr/>
        </p:nvSpPr>
        <p:spPr>
          <a:xfrm>
            <a:off x="3439771" y="7842971"/>
            <a:ext cx="1456068" cy="261610"/>
          </a:xfrm>
          <a:prstGeom prst="rect">
            <a:avLst/>
          </a:prstGeom>
          <a:noFill/>
        </p:spPr>
        <p:txBody>
          <a:bodyPr wrap="square" rtlCol="0">
            <a:spAutoFit/>
          </a:bodyPr>
          <a:lstStyle/>
          <a:p>
            <a:endParaRPr lang="en-US" sz="1100" dirty="0"/>
          </a:p>
        </p:txBody>
      </p:sp>
      <p:sp>
        <p:nvSpPr>
          <p:cNvPr id="6" name="TextBox 5"/>
          <p:cNvSpPr txBox="1"/>
          <p:nvPr/>
        </p:nvSpPr>
        <p:spPr>
          <a:xfrm>
            <a:off x="61474" y="8028041"/>
            <a:ext cx="4834365" cy="338554"/>
          </a:xfrm>
          <a:prstGeom prst="rect">
            <a:avLst/>
          </a:prstGeom>
          <a:noFill/>
        </p:spPr>
        <p:txBody>
          <a:bodyPr wrap="square" rtlCol="0">
            <a:spAutoFit/>
          </a:bodyPr>
          <a:lstStyle/>
          <a:p>
            <a:r>
              <a:rPr lang="en-US" sz="1600" b="1" dirty="0">
                <a:solidFill>
                  <a:schemeClr val="accent6"/>
                </a:solidFill>
                <a:latin typeface="Segoe UI Semilight" panose="020B0402040204020203" pitchFamily="34" charset="0"/>
                <a:cs typeface="Segoe UI Semilight" panose="020B0402040204020203" pitchFamily="34" charset="0"/>
              </a:rPr>
              <a:t>Event Sponsored by</a:t>
            </a:r>
            <a:r>
              <a:rPr lang="en-US" sz="1600" b="1" u="sng" dirty="0">
                <a:solidFill>
                  <a:schemeClr val="accent6"/>
                </a:solidFill>
                <a:latin typeface="Segoe UI Semilight" panose="020B0402040204020203" pitchFamily="34" charset="0"/>
                <a:cs typeface="Segoe UI Semilight" panose="020B0402040204020203" pitchFamily="34" charset="0"/>
              </a:rPr>
              <a:t>: </a:t>
            </a:r>
          </a:p>
        </p:txBody>
      </p:sp>
      <p:pic>
        <p:nvPicPr>
          <p:cNvPr id="19" name="Picture 18">
            <a:extLst>
              <a:ext uri="{FF2B5EF4-FFF2-40B4-BE49-F238E27FC236}">
                <a16:creationId xmlns:a16="http://schemas.microsoft.com/office/drawing/2014/main" id="{CD25A41A-B3A7-4376-99C0-E3BD38681F16}"/>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945" t="13997" r="1306" b="11615"/>
          <a:stretch/>
        </p:blipFill>
        <p:spPr>
          <a:xfrm>
            <a:off x="131320" y="95743"/>
            <a:ext cx="7509759" cy="2167732"/>
          </a:xfrm>
          <a:prstGeom prst="rect">
            <a:avLst/>
          </a:prstGeom>
        </p:spPr>
      </p:pic>
      <p:sp>
        <p:nvSpPr>
          <p:cNvPr id="2" name="Rectangle 1"/>
          <p:cNvSpPr/>
          <p:nvPr/>
        </p:nvSpPr>
        <p:spPr>
          <a:xfrm>
            <a:off x="159937" y="676189"/>
            <a:ext cx="8121913" cy="2000548"/>
          </a:xfrm>
          <a:prstGeom prst="rect">
            <a:avLst/>
          </a:prstGeom>
        </p:spPr>
        <p:txBody>
          <a:bodyPr wrap="square">
            <a:spAutoFit/>
          </a:bodyPr>
          <a:lstStyle/>
          <a:p>
            <a:br>
              <a:rPr lang="en-US" sz="3200" b="1" dirty="0">
                <a:solidFill>
                  <a:schemeClr val="bg1"/>
                </a:solidFill>
                <a:latin typeface="Segoe UI" panose="020B0502040204020203" pitchFamily="34" charset="0"/>
                <a:cs typeface="Segoe UI" panose="020B0502040204020203" pitchFamily="34" charset="0"/>
              </a:rPr>
            </a:br>
            <a:r>
              <a:rPr lang="en-US" sz="3200" b="1" dirty="0">
                <a:solidFill>
                  <a:schemeClr val="bg1"/>
                </a:solidFill>
                <a:latin typeface="Segoe UI" panose="020B0502040204020203" pitchFamily="34" charset="0"/>
                <a:cs typeface="Segoe UI" panose="020B0502040204020203" pitchFamily="34" charset="0"/>
              </a:rPr>
              <a:t>Healthy Lawns, Healthy Lake:</a:t>
            </a:r>
          </a:p>
          <a:p>
            <a:r>
              <a:rPr lang="en-US" sz="2800" b="1" dirty="0">
                <a:solidFill>
                  <a:schemeClr val="bg1"/>
                </a:solidFill>
                <a:latin typeface="Segoe UI" panose="020B0502040204020203" pitchFamily="34" charset="0"/>
                <a:cs typeface="Segoe UI" panose="020B0502040204020203" pitchFamily="34" charset="0"/>
              </a:rPr>
              <a:t>A Workshop for Lawn Care Professionals </a:t>
            </a:r>
            <a:endParaRPr lang="en-US" sz="2800" dirty="0">
              <a:solidFill>
                <a:schemeClr val="bg1"/>
              </a:solidFill>
              <a:latin typeface="Segoe UI" panose="020B0502040204020203" pitchFamily="34" charset="0"/>
              <a:cs typeface="Segoe UI" panose="020B0502040204020203" pitchFamily="34" charset="0"/>
            </a:endParaRPr>
          </a:p>
          <a:p>
            <a:pPr marR="0" lvl="0">
              <a:spcBef>
                <a:spcPts val="0"/>
              </a:spcBef>
              <a:spcAft>
                <a:spcPts val="0"/>
              </a:spcAft>
              <a:tabLst>
                <a:tab pos="457200" algn="l"/>
              </a:tabLst>
            </a:pPr>
            <a:endParaRPr lang="en-US" sz="2800" i="1" dirty="0">
              <a:solidFill>
                <a:schemeClr val="bg1"/>
              </a:solidFill>
              <a:latin typeface="Segoe UI" panose="020B0502040204020203" pitchFamily="34" charset="0"/>
              <a:ea typeface="Calibri" panose="020F0502020204030204" pitchFamily="34" charset="0"/>
              <a:cs typeface="Segoe UI" panose="020B0502040204020203" pitchFamily="34" charset="0"/>
            </a:endParaRPr>
          </a:p>
        </p:txBody>
      </p:sp>
      <p:sp>
        <p:nvSpPr>
          <p:cNvPr id="3" name="TextBox 2"/>
          <p:cNvSpPr txBox="1"/>
          <p:nvPr/>
        </p:nvSpPr>
        <p:spPr>
          <a:xfrm>
            <a:off x="108606" y="2306551"/>
            <a:ext cx="7555185" cy="2031325"/>
          </a:xfrm>
          <a:prstGeom prst="rect">
            <a:avLst/>
          </a:prstGeom>
          <a:noFill/>
        </p:spPr>
        <p:txBody>
          <a:bodyPr wrap="square" rtlCol="0">
            <a:spAutoFit/>
          </a:bodyPr>
          <a:lstStyle/>
          <a:p>
            <a:r>
              <a:rPr lang="en-US" sz="1400" dirty="0">
                <a:latin typeface="Segoe UI" panose="020B0502040204020203" pitchFamily="34" charset="0"/>
                <a:cs typeface="Segoe UI" panose="020B0502040204020203" pitchFamily="34" charset="0"/>
              </a:rPr>
              <a:t>With harmful algae blooms each summer, and concerns about increased aquatic plant growth- ongoing nutrient/pesticide loading from multiple land uses are of heightened concern.  Canandaigua Lake watershed residents are looking for healthier lawn care alternatives to reduce their impact on the lake. </a:t>
            </a:r>
          </a:p>
          <a:p>
            <a:endParaRPr lang="en-US" sz="1400" dirty="0">
              <a:latin typeface="Segoe UI" panose="020B0502040204020203" pitchFamily="34" charset="0"/>
              <a:cs typeface="Segoe UI" panose="020B0502040204020203" pitchFamily="34" charset="0"/>
            </a:endParaRPr>
          </a:p>
          <a:p>
            <a:r>
              <a:rPr lang="en-US" sz="1400" dirty="0">
                <a:latin typeface="Segoe UI" panose="020B0502040204020203" pitchFamily="34" charset="0"/>
                <a:cs typeface="Segoe UI" panose="020B0502040204020203" pitchFamily="34" charset="0"/>
              </a:rPr>
              <a:t>This free workshop, with lunch provided is offered to lawn care professionals and will provide practical strategies you can offer your customers that will reduce the amount of pesticides and fertilizers needed while maintaining a high quality lawn. Your customers are increasingly demanding this type of service.   </a:t>
            </a:r>
          </a:p>
        </p:txBody>
      </p:sp>
      <p:pic>
        <p:nvPicPr>
          <p:cNvPr id="24" name="Picture 23">
            <a:extLst>
              <a:ext uri="{FF2B5EF4-FFF2-40B4-BE49-F238E27FC236}">
                <a16:creationId xmlns:a16="http://schemas.microsoft.com/office/drawing/2014/main" id="{73F01C50-A5E4-4F05-9A09-6C7EF889207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77120" y="9107057"/>
            <a:ext cx="1946669" cy="715483"/>
          </a:xfrm>
          <a:prstGeom prst="rect">
            <a:avLst/>
          </a:prstGeom>
        </p:spPr>
      </p:pic>
      <p:sp>
        <p:nvSpPr>
          <p:cNvPr id="29" name="TextBox 28">
            <a:extLst>
              <a:ext uri="{FF2B5EF4-FFF2-40B4-BE49-F238E27FC236}">
                <a16:creationId xmlns:a16="http://schemas.microsoft.com/office/drawing/2014/main" id="{69E17C96-0326-4413-A4AE-C56C4BFA2E19}"/>
              </a:ext>
            </a:extLst>
          </p:cNvPr>
          <p:cNvSpPr txBox="1"/>
          <p:nvPr/>
        </p:nvSpPr>
        <p:spPr>
          <a:xfrm>
            <a:off x="127442" y="9282584"/>
            <a:ext cx="2265228" cy="657657"/>
          </a:xfrm>
          <a:prstGeom prst="rect">
            <a:avLst/>
          </a:prstGeom>
          <a:solidFill>
            <a:srgbClr val="F39120"/>
          </a:solidFill>
        </p:spPr>
        <p:txBody>
          <a:bodyPr wrap="square" rtlCol="0">
            <a:spAutoFit/>
          </a:bodyPr>
          <a:lstStyle/>
          <a:p>
            <a:endParaRPr lang="en-US" dirty="0"/>
          </a:p>
        </p:txBody>
      </p:sp>
      <p:pic>
        <p:nvPicPr>
          <p:cNvPr id="26" name="Picture 25">
            <a:extLst>
              <a:ext uri="{FF2B5EF4-FFF2-40B4-BE49-F238E27FC236}">
                <a16:creationId xmlns:a16="http://schemas.microsoft.com/office/drawing/2014/main" id="{E51D9A3F-97AC-4CF8-A1C1-C84E955EEB5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14640" y="9320786"/>
            <a:ext cx="2090832" cy="581251"/>
          </a:xfrm>
          <a:prstGeom prst="rect">
            <a:avLst/>
          </a:prstGeom>
        </p:spPr>
      </p:pic>
      <p:pic>
        <p:nvPicPr>
          <p:cNvPr id="32" name="Picture 31">
            <a:extLst>
              <a:ext uri="{FF2B5EF4-FFF2-40B4-BE49-F238E27FC236}">
                <a16:creationId xmlns:a16="http://schemas.microsoft.com/office/drawing/2014/main" id="{A0B213A3-6218-4DE7-8EDE-2C20B42E2CBC}"/>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154765" y="8495931"/>
            <a:ext cx="2253435" cy="481790"/>
          </a:xfrm>
          <a:prstGeom prst="rect">
            <a:avLst/>
          </a:prstGeom>
        </p:spPr>
      </p:pic>
      <p:pic>
        <p:nvPicPr>
          <p:cNvPr id="34" name="Picture 33">
            <a:extLst>
              <a:ext uri="{FF2B5EF4-FFF2-40B4-BE49-F238E27FC236}">
                <a16:creationId xmlns:a16="http://schemas.microsoft.com/office/drawing/2014/main" id="{EE86B68F-FBB6-4A51-B54C-F302C144C8BD}"/>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90782" y="8349105"/>
            <a:ext cx="1529409" cy="775441"/>
          </a:xfrm>
          <a:prstGeom prst="rect">
            <a:avLst/>
          </a:prstGeom>
        </p:spPr>
      </p:pic>
      <p:sp>
        <p:nvSpPr>
          <p:cNvPr id="35" name="TextBox 34">
            <a:extLst>
              <a:ext uri="{FF2B5EF4-FFF2-40B4-BE49-F238E27FC236}">
                <a16:creationId xmlns:a16="http://schemas.microsoft.com/office/drawing/2014/main" id="{6FBE8F54-AF60-4054-B769-8965D839D9C0}"/>
              </a:ext>
            </a:extLst>
          </p:cNvPr>
          <p:cNvSpPr txBox="1"/>
          <p:nvPr/>
        </p:nvSpPr>
        <p:spPr>
          <a:xfrm>
            <a:off x="1039497" y="4932872"/>
            <a:ext cx="3925151" cy="1200329"/>
          </a:xfrm>
          <a:prstGeom prst="rect">
            <a:avLst/>
          </a:prstGeom>
          <a:noFill/>
        </p:spPr>
        <p:txBody>
          <a:bodyPr wrap="square" rtlCol="0">
            <a:spAutoFit/>
          </a:bodyPr>
          <a:lstStyle/>
          <a:p>
            <a:r>
              <a:rPr lang="en-US" sz="1200" dirty="0">
                <a:latin typeface="Segoe UI" panose="020B0502040204020203" pitchFamily="34" charset="0"/>
                <a:cs typeface="Segoe UI" panose="020B0502040204020203" pitchFamily="34" charset="0"/>
              </a:rPr>
              <a:t>Frank Rossi is an associate professor at</a:t>
            </a:r>
          </a:p>
          <a:p>
            <a:r>
              <a:rPr lang="en-US" sz="1200" dirty="0">
                <a:latin typeface="Segoe UI" panose="020B0502040204020203" pitchFamily="34" charset="0"/>
                <a:cs typeface="Segoe UI" panose="020B0502040204020203" pitchFamily="34" charset="0"/>
              </a:rPr>
              <a:t>Cornell University in the School of Integrative Plant Science and is an Extension Turfgrass specialist. Frank will speak about practical solutions lawn care companies can use for their customers that balance Lawn and Lake Health</a:t>
            </a:r>
            <a:endParaRPr lang="en-US" sz="1200" b="1" dirty="0">
              <a:solidFill>
                <a:srgbClr val="F39120"/>
              </a:solidFill>
              <a:latin typeface="Segoe UI" panose="020B0502040204020203" pitchFamily="34" charset="0"/>
              <a:cs typeface="Segoe UI" panose="020B0502040204020203" pitchFamily="34" charset="0"/>
            </a:endParaRPr>
          </a:p>
        </p:txBody>
      </p:sp>
      <p:pic>
        <p:nvPicPr>
          <p:cNvPr id="20" name="Picture 19" descr="Frank Rossi.jpg"/>
          <p:cNvPicPr>
            <a:picLocks noChangeAspect="1"/>
          </p:cNvPicPr>
          <p:nvPr/>
        </p:nvPicPr>
        <p:blipFill>
          <a:blip r:embed="rId8"/>
          <a:stretch>
            <a:fillRect/>
          </a:stretch>
        </p:blipFill>
        <p:spPr>
          <a:xfrm>
            <a:off x="168092" y="5015667"/>
            <a:ext cx="833966" cy="1111955"/>
          </a:xfrm>
          <a:prstGeom prst="rect">
            <a:avLst/>
          </a:prstGeom>
        </p:spPr>
      </p:pic>
      <p:pic>
        <p:nvPicPr>
          <p:cNvPr id="23" name="Picture 22" descr="russwelser.jpg"/>
          <p:cNvPicPr>
            <a:picLocks noChangeAspect="1"/>
          </p:cNvPicPr>
          <p:nvPr/>
        </p:nvPicPr>
        <p:blipFill rotWithShape="1">
          <a:blip r:embed="rId9" cstate="print"/>
          <a:srcRect l="9936" r="10642"/>
          <a:stretch/>
        </p:blipFill>
        <p:spPr>
          <a:xfrm>
            <a:off x="184524" y="6731016"/>
            <a:ext cx="877608" cy="1111955"/>
          </a:xfrm>
          <a:prstGeom prst="rect">
            <a:avLst/>
          </a:prstGeom>
        </p:spPr>
      </p:pic>
      <p:sp>
        <p:nvSpPr>
          <p:cNvPr id="10" name="TextBox 9">
            <a:extLst>
              <a:ext uri="{FF2B5EF4-FFF2-40B4-BE49-F238E27FC236}">
                <a16:creationId xmlns:a16="http://schemas.microsoft.com/office/drawing/2014/main" id="{C27DFFA0-E93B-4A6E-A690-A58F497B7E32}"/>
              </a:ext>
            </a:extLst>
          </p:cNvPr>
          <p:cNvSpPr txBox="1"/>
          <p:nvPr/>
        </p:nvSpPr>
        <p:spPr>
          <a:xfrm>
            <a:off x="85894" y="4296501"/>
            <a:ext cx="4137743" cy="646331"/>
          </a:xfrm>
          <a:prstGeom prst="rect">
            <a:avLst/>
          </a:prstGeom>
          <a:noFill/>
        </p:spPr>
        <p:txBody>
          <a:bodyPr wrap="square" rtlCol="0">
            <a:spAutoFit/>
          </a:bodyPr>
          <a:lstStyle/>
          <a:p>
            <a:r>
              <a:rPr lang="en-US" b="1" dirty="0">
                <a:solidFill>
                  <a:schemeClr val="accent6">
                    <a:lumMod val="75000"/>
                  </a:schemeClr>
                </a:solidFill>
              </a:rPr>
              <a:t>Presentations by:</a:t>
            </a:r>
          </a:p>
          <a:p>
            <a:r>
              <a:rPr lang="en-US" b="1" dirty="0">
                <a:solidFill>
                  <a:schemeClr val="accent6"/>
                </a:solidFill>
              </a:rPr>
              <a:t>Frank Rossi “Grass Guy” </a:t>
            </a:r>
          </a:p>
        </p:txBody>
      </p:sp>
      <p:sp>
        <p:nvSpPr>
          <p:cNvPr id="11" name="TextBox 10">
            <a:extLst>
              <a:ext uri="{FF2B5EF4-FFF2-40B4-BE49-F238E27FC236}">
                <a16:creationId xmlns:a16="http://schemas.microsoft.com/office/drawing/2014/main" id="{285214E3-C191-46EC-88D7-2BD05A363D3A}"/>
              </a:ext>
            </a:extLst>
          </p:cNvPr>
          <p:cNvSpPr txBox="1"/>
          <p:nvPr/>
        </p:nvSpPr>
        <p:spPr>
          <a:xfrm>
            <a:off x="85894" y="6342583"/>
            <a:ext cx="4193560" cy="369332"/>
          </a:xfrm>
          <a:prstGeom prst="rect">
            <a:avLst/>
          </a:prstGeom>
          <a:noFill/>
        </p:spPr>
        <p:txBody>
          <a:bodyPr wrap="square" rtlCol="0">
            <a:spAutoFit/>
          </a:bodyPr>
          <a:lstStyle/>
          <a:p>
            <a:r>
              <a:rPr lang="en-US" b="1" dirty="0">
                <a:solidFill>
                  <a:schemeClr val="accent6"/>
                </a:solidFill>
              </a:rPr>
              <a:t>Russ </a:t>
            </a:r>
            <a:r>
              <a:rPr lang="en-US" b="1" dirty="0" err="1">
                <a:solidFill>
                  <a:schemeClr val="accent6"/>
                </a:solidFill>
              </a:rPr>
              <a:t>Welser</a:t>
            </a:r>
            <a:endParaRPr lang="en-US" b="1" dirty="0">
              <a:solidFill>
                <a:schemeClr val="accent6"/>
              </a:solidFill>
            </a:endParaRPr>
          </a:p>
        </p:txBody>
      </p:sp>
      <p:sp>
        <p:nvSpPr>
          <p:cNvPr id="12" name="TextBox 11">
            <a:extLst>
              <a:ext uri="{FF2B5EF4-FFF2-40B4-BE49-F238E27FC236}">
                <a16:creationId xmlns:a16="http://schemas.microsoft.com/office/drawing/2014/main" id="{7061B01E-E110-457F-A69F-58331371E895}"/>
              </a:ext>
            </a:extLst>
          </p:cNvPr>
          <p:cNvSpPr txBox="1"/>
          <p:nvPr/>
        </p:nvSpPr>
        <p:spPr>
          <a:xfrm>
            <a:off x="1062132" y="6730587"/>
            <a:ext cx="3461657" cy="1015663"/>
          </a:xfrm>
          <a:prstGeom prst="rect">
            <a:avLst/>
          </a:prstGeom>
          <a:noFill/>
        </p:spPr>
        <p:txBody>
          <a:bodyPr wrap="square" rtlCol="0">
            <a:spAutoFit/>
          </a:bodyPr>
          <a:lstStyle/>
          <a:p>
            <a:r>
              <a:rPr lang="en-US" sz="1200" dirty="0">
                <a:latin typeface="Segoe UI" panose="020B0502040204020203" pitchFamily="34" charset="0"/>
                <a:cs typeface="Segoe UI" panose="020B0502040204020203" pitchFamily="34" charset="0"/>
              </a:rPr>
              <a:t>Russ is the Senior Resource Educator at </a:t>
            </a:r>
          </a:p>
          <a:p>
            <a:r>
              <a:rPr lang="en-US" sz="1200" dirty="0">
                <a:latin typeface="Segoe UI" panose="020B0502040204020203" pitchFamily="34" charset="0"/>
                <a:cs typeface="Segoe UI" panose="020B0502040204020203" pitchFamily="34" charset="0"/>
              </a:rPr>
              <a:t>CCE and will speak about local experiences looking at both success and shortfalls in the lawn care industry when it comes to Integrated Pest Management</a:t>
            </a:r>
          </a:p>
        </p:txBody>
      </p:sp>
    </p:spTree>
    <p:extLst>
      <p:ext uri="{BB962C8B-B14F-4D97-AF65-F5344CB8AC3E}">
        <p14:creationId xmlns:p14="http://schemas.microsoft.com/office/powerpoint/2010/main" val="354902283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19065</TotalTime>
  <Words>261</Words>
  <Application>Microsoft Office PowerPoint</Application>
  <PresentationFormat>Custom</PresentationFormat>
  <Paragraphs>23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Segoe UI</vt:lpstr>
      <vt:lpstr>Segoe UI Light</vt:lpstr>
      <vt:lpstr>Segoe UI Semilight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Lindsay McMillan</dc:creator>
  <cp:lastModifiedBy>Kevin L. Olvany</cp:lastModifiedBy>
  <cp:revision>164</cp:revision>
  <cp:lastPrinted>2018-04-02T20:29:39Z</cp:lastPrinted>
  <dcterms:created xsi:type="dcterms:W3CDTF">2015-04-27T17:30:06Z</dcterms:created>
  <dcterms:modified xsi:type="dcterms:W3CDTF">2020-01-23T17:10:15Z</dcterms:modified>
</cp:coreProperties>
</file>